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7" r:id="rId3"/>
    <p:sldId id="260" r:id="rId4"/>
    <p:sldId id="286" r:id="rId5"/>
    <p:sldId id="263" r:id="rId6"/>
    <p:sldId id="261" r:id="rId7"/>
    <p:sldId id="279" r:id="rId8"/>
    <p:sldId id="262" r:id="rId9"/>
    <p:sldId id="280" r:id="rId10"/>
    <p:sldId id="281" r:id="rId11"/>
    <p:sldId id="283" r:id="rId12"/>
    <p:sldId id="282" r:id="rId13"/>
    <p:sldId id="284" r:id="rId14"/>
    <p:sldId id="285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60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BC64-8489-47BB-8684-6257773742E7}" type="datetimeFigureOut">
              <a:rPr lang="es-ES" smtClean="0"/>
              <a:t>11/08/2019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4A502-0A14-41ED-B175-A55B8399DB9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3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BC64-8489-47BB-8684-6257773742E7}" type="datetimeFigureOut">
              <a:rPr lang="es-ES" smtClean="0"/>
              <a:t>11/08/2019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4A502-0A14-41ED-B175-A55B8399DB9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92197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BC64-8489-47BB-8684-6257773742E7}" type="datetimeFigureOut">
              <a:rPr lang="es-ES" smtClean="0"/>
              <a:t>11/08/2019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4A502-0A14-41ED-B175-A55B8399DB9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8453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BC64-8489-47BB-8684-6257773742E7}" type="datetimeFigureOut">
              <a:rPr lang="es-ES" smtClean="0"/>
              <a:t>11/08/2019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4A502-0A14-41ED-B175-A55B8399DB9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4340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BC64-8489-47BB-8684-6257773742E7}" type="datetimeFigureOut">
              <a:rPr lang="es-ES" smtClean="0"/>
              <a:t>11/08/2019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4A502-0A14-41ED-B175-A55B8399DB9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9602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BC64-8489-47BB-8684-6257773742E7}" type="datetimeFigureOut">
              <a:rPr lang="es-ES" smtClean="0"/>
              <a:t>11/08/2019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4A502-0A14-41ED-B175-A55B8399DB9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5171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BC64-8489-47BB-8684-6257773742E7}" type="datetimeFigureOut">
              <a:rPr lang="es-ES" smtClean="0"/>
              <a:t>11/08/2019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4A502-0A14-41ED-B175-A55B8399DB9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3654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BC64-8489-47BB-8684-6257773742E7}" type="datetimeFigureOut">
              <a:rPr lang="es-ES" smtClean="0"/>
              <a:t>11/08/2019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4A502-0A14-41ED-B175-A55B8399DB9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0258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BC64-8489-47BB-8684-6257773742E7}" type="datetimeFigureOut">
              <a:rPr lang="es-ES" smtClean="0"/>
              <a:t>11/08/2019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4A502-0A14-41ED-B175-A55B8399DB9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0040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BC64-8489-47BB-8684-6257773742E7}" type="datetimeFigureOut">
              <a:rPr lang="es-ES" smtClean="0"/>
              <a:t>11/08/2019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4A502-0A14-41ED-B175-A55B8399DB9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2432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BC64-8489-47BB-8684-6257773742E7}" type="datetimeFigureOut">
              <a:rPr lang="es-ES" smtClean="0"/>
              <a:t>11/08/2019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4A502-0A14-41ED-B175-A55B8399DB9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4411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ABC64-8489-47BB-8684-6257773742E7}" type="datetimeFigureOut">
              <a:rPr lang="es-ES" smtClean="0"/>
              <a:t>11/08/2019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4A502-0A14-41ED-B175-A55B8399DB9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2999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2330683" y="1673292"/>
            <a:ext cx="47787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>
                <a:solidFill>
                  <a:srgbClr val="FF0000"/>
                </a:solidFill>
                <a:latin typeface="Bradley Hand ITC" panose="03070402050302030203" pitchFamily="66" charset="0"/>
              </a:rPr>
              <a:t>Gestor de grupos </a:t>
            </a:r>
            <a:r>
              <a:rPr lang="es-MX" sz="4000" b="1">
                <a:solidFill>
                  <a:srgbClr val="FF0000"/>
                </a:solidFill>
                <a:latin typeface="Bradley Hand ITC" panose="03070402050302030203" pitchFamily="66" charset="0"/>
              </a:rPr>
              <a:t>con BD CoreData</a:t>
            </a:r>
            <a:endParaRPr lang="es-MX" sz="4000" b="1" dirty="0">
              <a:solidFill>
                <a:srgbClr val="FF000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D4F55C3-CB3B-4F13-8A26-D080FF069EDC}"/>
              </a:ext>
            </a:extLst>
          </p:cNvPr>
          <p:cNvSpPr txBox="1"/>
          <p:nvPr/>
        </p:nvSpPr>
        <p:spPr>
          <a:xfrm>
            <a:off x="3352289" y="2996731"/>
            <a:ext cx="2561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Patricia Del Valle Morales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2CAB1B5-3240-4E3D-808D-B8CE352E70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246" y="4820942"/>
            <a:ext cx="1053037" cy="126423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BB1008D-36A7-470D-A2DE-C7D6AB3A31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66" y="4855983"/>
            <a:ext cx="1094034" cy="1194158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A3BE4774-ED0D-443E-AF1D-BF31BBA339AD}"/>
              </a:ext>
            </a:extLst>
          </p:cNvPr>
          <p:cNvSpPr txBox="1"/>
          <p:nvPr/>
        </p:nvSpPr>
        <p:spPr>
          <a:xfrm>
            <a:off x="3147777" y="5338355"/>
            <a:ext cx="2970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Por mi raza hablará el espíritu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AC1294B-3EFE-45B8-972F-55FEA2E6B70D}"/>
              </a:ext>
            </a:extLst>
          </p:cNvPr>
          <p:cNvSpPr txBox="1"/>
          <p:nvPr/>
        </p:nvSpPr>
        <p:spPr>
          <a:xfrm>
            <a:off x="3863133" y="3613545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i="1" dirty="0" err="1">
                <a:solidFill>
                  <a:srgbClr val="0070C0"/>
                </a:solidFill>
                <a:latin typeface="BatangChe" panose="020B0503020000020004" pitchFamily="49" charset="-127"/>
                <a:ea typeface="BatangChe" panose="020B0503020000020004" pitchFamily="49" charset="-127"/>
              </a:rPr>
              <a:t>GroupAdmin</a:t>
            </a:r>
            <a:r>
              <a:rPr lang="es-MX" b="1" i="1" dirty="0">
                <a:solidFill>
                  <a:srgbClr val="0070C0"/>
                </a:solidFill>
                <a:latin typeface="BatangChe" panose="020B0503020000020004" pitchFamily="49" charset="-127"/>
                <a:ea typeface="BatangChe" panose="020B0503020000020004" pitchFamily="49" charset="-127"/>
              </a:rPr>
              <a:t> V1.0</a:t>
            </a:r>
          </a:p>
        </p:txBody>
      </p:sp>
    </p:spTree>
    <p:extLst>
      <p:ext uri="{BB962C8B-B14F-4D97-AF65-F5344CB8AC3E}">
        <p14:creationId xmlns:p14="http://schemas.microsoft.com/office/powerpoint/2010/main" val="4014150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1AD1BC02-481B-4A17-8825-BB3605E13872}"/>
              </a:ext>
            </a:extLst>
          </p:cNvPr>
          <p:cNvSpPr txBox="1"/>
          <p:nvPr/>
        </p:nvSpPr>
        <p:spPr>
          <a:xfrm>
            <a:off x="496389" y="327466"/>
            <a:ext cx="2527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4) Registro de Asistencia: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D2A679C-29F5-41BF-9A16-BE35BCEFCB09}"/>
              </a:ext>
            </a:extLst>
          </p:cNvPr>
          <p:cNvSpPr/>
          <p:nvPr/>
        </p:nvSpPr>
        <p:spPr>
          <a:xfrm>
            <a:off x="613954" y="973797"/>
            <a:ext cx="81033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79388"/>
            <a:r>
              <a:rPr lang="es-MX" dirty="0"/>
              <a:t>	a) Calendario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35A0D8B0-D73B-4C93-9E05-A0A067F2A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11" y="2353655"/>
            <a:ext cx="6711069" cy="2209635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6FDCB0EE-A6AA-4AC4-A688-7DCF57E95E6B}"/>
              </a:ext>
            </a:extLst>
          </p:cNvPr>
          <p:cNvSpPr txBox="1"/>
          <p:nvPr/>
        </p:nvSpPr>
        <p:spPr>
          <a:xfrm>
            <a:off x="981891" y="1343129"/>
            <a:ext cx="7367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Se uso un </a:t>
            </a:r>
            <a:r>
              <a:rPr lang="es-MX" b="1" dirty="0" err="1"/>
              <a:t>UIDataPicker</a:t>
            </a:r>
            <a:r>
              <a:rPr lang="es-MX" b="1" dirty="0"/>
              <a:t> </a:t>
            </a:r>
            <a:r>
              <a:rPr lang="es-MX" dirty="0"/>
              <a:t>para extraer la fecha del día o bien seleccionar la fecha de asistencias pasadas para realizar la justificación de la misma.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14EC4CD-AF8D-46FA-95CB-47A67221E4D5}"/>
              </a:ext>
            </a:extLst>
          </p:cNvPr>
          <p:cNvCxnSpPr/>
          <p:nvPr/>
        </p:nvCxnSpPr>
        <p:spPr>
          <a:xfrm>
            <a:off x="672907" y="767525"/>
            <a:ext cx="795963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174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1AD1BC02-481B-4A17-8825-BB3605E13872}"/>
              </a:ext>
            </a:extLst>
          </p:cNvPr>
          <p:cNvSpPr txBox="1"/>
          <p:nvPr/>
        </p:nvSpPr>
        <p:spPr>
          <a:xfrm>
            <a:off x="487680" y="341422"/>
            <a:ext cx="2527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4) Registro de Asistencia: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D2A679C-29F5-41BF-9A16-BE35BCEFCB09}"/>
              </a:ext>
            </a:extLst>
          </p:cNvPr>
          <p:cNvSpPr/>
          <p:nvPr/>
        </p:nvSpPr>
        <p:spPr>
          <a:xfrm>
            <a:off x="613954" y="973797"/>
            <a:ext cx="81033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79388"/>
            <a:r>
              <a:rPr lang="es-MX" dirty="0"/>
              <a:t>	b) Persistencia de datos (Core Data) </a:t>
            </a:r>
          </a:p>
          <a:p>
            <a:pPr defTabSz="179388"/>
            <a:r>
              <a:rPr lang="es-MX" dirty="0">
                <a:solidFill>
                  <a:srgbClr val="FF0000"/>
                </a:solidFill>
              </a:rPr>
              <a:t>		</a:t>
            </a:r>
            <a:r>
              <a:rPr lang="es-MX" dirty="0" err="1">
                <a:solidFill>
                  <a:srgbClr val="FF0000"/>
                </a:solidFill>
              </a:rPr>
              <a:t>Select</a:t>
            </a:r>
            <a:r>
              <a:rPr lang="es-MX" dirty="0">
                <a:solidFill>
                  <a:srgbClr val="FF0000"/>
                </a:solidFill>
              </a:rPr>
              <a:t>: </a:t>
            </a:r>
            <a:r>
              <a:rPr lang="es-MX" dirty="0"/>
              <a:t>Presentar a los estudiantes de la clase en la fecha indicada</a:t>
            </a:r>
          </a:p>
          <a:p>
            <a:pPr defTabSz="179388"/>
            <a:r>
              <a:rPr lang="es-MX" dirty="0">
                <a:solidFill>
                  <a:srgbClr val="FF0000"/>
                </a:solidFill>
              </a:rPr>
              <a:t>		</a:t>
            </a:r>
            <a:r>
              <a:rPr lang="es-MX" dirty="0" err="1">
                <a:solidFill>
                  <a:srgbClr val="FF0000"/>
                </a:solidFill>
              </a:rPr>
              <a:t>Insert</a:t>
            </a:r>
            <a:r>
              <a:rPr lang="es-MX" dirty="0">
                <a:solidFill>
                  <a:srgbClr val="FF0000"/>
                </a:solidFill>
              </a:rPr>
              <a:t>: </a:t>
            </a:r>
            <a:r>
              <a:rPr lang="es-MX" dirty="0"/>
              <a:t>Registrar la asistencia o falta en la fecha indicada</a:t>
            </a:r>
          </a:p>
          <a:p>
            <a:pPr defTabSz="179388"/>
            <a:r>
              <a:rPr lang="es-MX" dirty="0">
                <a:solidFill>
                  <a:srgbClr val="FF0000"/>
                </a:solidFill>
              </a:rPr>
              <a:t>		</a:t>
            </a:r>
            <a:r>
              <a:rPr lang="es-MX" dirty="0" err="1">
                <a:solidFill>
                  <a:srgbClr val="FF0000"/>
                </a:solidFill>
              </a:rPr>
              <a:t>Update</a:t>
            </a:r>
            <a:r>
              <a:rPr lang="es-MX" dirty="0">
                <a:solidFill>
                  <a:srgbClr val="FF0000"/>
                </a:solidFill>
              </a:rPr>
              <a:t>: </a:t>
            </a:r>
            <a:r>
              <a:rPr lang="es-MX" dirty="0"/>
              <a:t>Realizar las justificaciones de inasistencia en la fecha indicada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EC297A6-BC30-4039-BE72-AD0918C00C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02" y="2330881"/>
            <a:ext cx="7416754" cy="4453097"/>
          </a:xfrm>
          <a:prstGeom prst="rect">
            <a:avLst/>
          </a:prstGeom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3D94FDF-0415-425D-959D-D2B48CD3FF38}"/>
              </a:ext>
            </a:extLst>
          </p:cNvPr>
          <p:cNvCxnSpPr/>
          <p:nvPr/>
        </p:nvCxnSpPr>
        <p:spPr>
          <a:xfrm>
            <a:off x="672907" y="767525"/>
            <a:ext cx="795963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270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1AD1BC02-481B-4A17-8825-BB3605E13872}"/>
              </a:ext>
            </a:extLst>
          </p:cNvPr>
          <p:cNvSpPr txBox="1"/>
          <p:nvPr/>
        </p:nvSpPr>
        <p:spPr>
          <a:xfrm>
            <a:off x="513806" y="329140"/>
            <a:ext cx="2606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5) </a:t>
            </a:r>
            <a:r>
              <a:rPr lang="es-MX" u="sng" dirty="0">
                <a:solidFill>
                  <a:srgbClr val="FF0000"/>
                </a:solidFill>
              </a:rPr>
              <a:t>Reporte</a:t>
            </a:r>
            <a:r>
              <a:rPr lang="es-MX" dirty="0">
                <a:solidFill>
                  <a:srgbClr val="FF0000"/>
                </a:solidFill>
              </a:rPr>
              <a:t> de Asistencias: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D2A679C-29F5-41BF-9A16-BE35BCEFCB09}"/>
              </a:ext>
            </a:extLst>
          </p:cNvPr>
          <p:cNvSpPr/>
          <p:nvPr/>
        </p:nvSpPr>
        <p:spPr>
          <a:xfrm>
            <a:off x="613954" y="973797"/>
            <a:ext cx="81033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79388"/>
            <a:r>
              <a:rPr lang="es-MX" dirty="0"/>
              <a:t>   Consulta y cálculos para generar reporte (</a:t>
            </a:r>
            <a:r>
              <a:rPr lang="es-MX" dirty="0" err="1">
                <a:solidFill>
                  <a:srgbClr val="FF0000"/>
                </a:solidFill>
              </a:rPr>
              <a:t>Select</a:t>
            </a:r>
            <a:r>
              <a:rPr lang="es-MX" dirty="0"/>
              <a:t>).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597E1A2-6BEC-465B-9936-445D61DE50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456" y="1515292"/>
            <a:ext cx="6360191" cy="4828902"/>
          </a:xfrm>
          <a:prstGeom prst="rect">
            <a:avLst/>
          </a:prstGeom>
        </p:spPr>
      </p:pic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A7C9F5AF-C558-48FE-9B9A-4FE93910E7D2}"/>
              </a:ext>
            </a:extLst>
          </p:cNvPr>
          <p:cNvCxnSpPr/>
          <p:nvPr/>
        </p:nvCxnSpPr>
        <p:spPr>
          <a:xfrm>
            <a:off x="672907" y="767525"/>
            <a:ext cx="795963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458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1AD1BC02-481B-4A17-8825-BB3605E13872}"/>
              </a:ext>
            </a:extLst>
          </p:cNvPr>
          <p:cNvSpPr txBox="1"/>
          <p:nvPr/>
        </p:nvSpPr>
        <p:spPr>
          <a:xfrm>
            <a:off x="496389" y="290511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6) Baja de alumnos 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D2A679C-29F5-41BF-9A16-BE35BCEFCB09}"/>
              </a:ext>
            </a:extLst>
          </p:cNvPr>
          <p:cNvSpPr/>
          <p:nvPr/>
        </p:nvSpPr>
        <p:spPr>
          <a:xfrm>
            <a:off x="613954" y="973797"/>
            <a:ext cx="41931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79388"/>
            <a:r>
              <a:rPr lang="es-MX" dirty="0"/>
              <a:t>  a) Persistencia de datos (</a:t>
            </a:r>
            <a:r>
              <a:rPr lang="es-MX" dirty="0" err="1">
                <a:solidFill>
                  <a:srgbClr val="FF0000"/>
                </a:solidFill>
              </a:rPr>
              <a:t>Select</a:t>
            </a:r>
            <a:r>
              <a:rPr lang="es-MX" dirty="0">
                <a:solidFill>
                  <a:srgbClr val="FF0000"/>
                </a:solidFill>
              </a:rPr>
              <a:t> y </a:t>
            </a:r>
            <a:r>
              <a:rPr lang="es-MX" dirty="0" err="1">
                <a:solidFill>
                  <a:srgbClr val="FF0000"/>
                </a:solidFill>
              </a:rPr>
              <a:t>Delete</a:t>
            </a:r>
            <a:r>
              <a:rPr lang="es-MX" dirty="0"/>
              <a:t>).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292D564-1D31-431A-BFA2-D8202289D4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256" y="1965901"/>
            <a:ext cx="6047080" cy="431777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3333381-DF19-48BE-8AA9-11AA14D54502}"/>
              </a:ext>
            </a:extLst>
          </p:cNvPr>
          <p:cNvSpPr txBox="1"/>
          <p:nvPr/>
        </p:nvSpPr>
        <p:spPr>
          <a:xfrm>
            <a:off x="975360" y="1287751"/>
            <a:ext cx="6579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Seleccionar la celda y deslizarla a la izquierda para borrar un alumno 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A35E8EB1-92BD-4C13-B010-D66093E27E1F}"/>
              </a:ext>
            </a:extLst>
          </p:cNvPr>
          <p:cNvCxnSpPr/>
          <p:nvPr/>
        </p:nvCxnSpPr>
        <p:spPr>
          <a:xfrm>
            <a:off x="672907" y="767525"/>
            <a:ext cx="795963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058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1AD1BC02-481B-4A17-8825-BB3605E13872}"/>
              </a:ext>
            </a:extLst>
          </p:cNvPr>
          <p:cNvSpPr txBox="1"/>
          <p:nvPr/>
        </p:nvSpPr>
        <p:spPr>
          <a:xfrm>
            <a:off x="531223" y="323335"/>
            <a:ext cx="4872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7) Captura de calificaciones y cálculo de promedio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D2A679C-29F5-41BF-9A16-BE35BCEFCB09}"/>
              </a:ext>
            </a:extLst>
          </p:cNvPr>
          <p:cNvSpPr/>
          <p:nvPr/>
        </p:nvSpPr>
        <p:spPr>
          <a:xfrm>
            <a:off x="613953" y="973797"/>
            <a:ext cx="80336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79388"/>
            <a:r>
              <a:rPr lang="es-MX" dirty="0"/>
              <a:t>  a) Persistencia de datos (</a:t>
            </a:r>
            <a:r>
              <a:rPr lang="es-MX" dirty="0" err="1">
                <a:solidFill>
                  <a:srgbClr val="FF0000"/>
                </a:solidFill>
              </a:rPr>
              <a:t>Select</a:t>
            </a:r>
            <a:r>
              <a:rPr lang="es-MX" dirty="0">
                <a:solidFill>
                  <a:srgbClr val="FF0000"/>
                </a:solidFill>
              </a:rPr>
              <a:t> </a:t>
            </a:r>
            <a:r>
              <a:rPr lang="es-MX" dirty="0"/>
              <a:t>,</a:t>
            </a:r>
            <a:r>
              <a:rPr lang="es-MX" dirty="0" err="1">
                <a:solidFill>
                  <a:srgbClr val="FF0000"/>
                </a:solidFill>
              </a:rPr>
              <a:t>Insert</a:t>
            </a:r>
            <a:r>
              <a:rPr lang="es-MX" dirty="0"/>
              <a:t>, </a:t>
            </a:r>
            <a:r>
              <a:rPr lang="es-MX" dirty="0" err="1">
                <a:solidFill>
                  <a:srgbClr val="FF0000"/>
                </a:solidFill>
              </a:rPr>
              <a:t>Update</a:t>
            </a:r>
            <a:r>
              <a:rPr lang="es-MX" dirty="0"/>
              <a:t>) y cálculos. Se uso un </a:t>
            </a:r>
            <a:r>
              <a:rPr lang="es-MX" b="1" dirty="0" err="1"/>
              <a:t>UIPickerView</a:t>
            </a:r>
            <a:r>
              <a:rPr lang="es-MX" dirty="0"/>
              <a:t> para seleccionar las calificaciones, por cada cambio de calificaciones se calcula y actualiza el promedio 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2BE46DB-8675-4C3A-A235-4CA6D31444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911" y="2090056"/>
            <a:ext cx="6630178" cy="4663439"/>
          </a:xfrm>
          <a:prstGeom prst="rect">
            <a:avLst/>
          </a:prstGeom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F91868C1-E706-4671-A2DB-E1F0F4E1AE56}"/>
              </a:ext>
            </a:extLst>
          </p:cNvPr>
          <p:cNvCxnSpPr/>
          <p:nvPr/>
        </p:nvCxnSpPr>
        <p:spPr>
          <a:xfrm>
            <a:off x="672907" y="767525"/>
            <a:ext cx="795963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103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3408059" y="521580"/>
            <a:ext cx="23278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000" b="1" dirty="0" err="1">
                <a:solidFill>
                  <a:srgbClr val="FF0000"/>
                </a:solidFill>
                <a:latin typeface="Bradley Hand ITC" panose="03070402050302030203" pitchFamily="66" charset="0"/>
              </a:rPr>
              <a:t>GroupAdmin</a:t>
            </a:r>
            <a:endParaRPr lang="es-MX" sz="3000" b="1" dirty="0">
              <a:solidFill>
                <a:srgbClr val="FF0000"/>
              </a:solidFill>
              <a:latin typeface="Bradley Hand ITC" panose="03070402050302030203" pitchFamily="66" charset="0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BC26E0A3-CD6E-44F0-8768-D98DD4FC95B3}"/>
              </a:ext>
            </a:extLst>
          </p:cNvPr>
          <p:cNvGrpSpPr/>
          <p:nvPr/>
        </p:nvGrpSpPr>
        <p:grpSpPr>
          <a:xfrm>
            <a:off x="4341181" y="2068497"/>
            <a:ext cx="4330257" cy="4333213"/>
            <a:chOff x="1506829" y="1685036"/>
            <a:chExt cx="6606862" cy="4857433"/>
          </a:xfrm>
        </p:grpSpPr>
        <p:grpSp>
          <p:nvGrpSpPr>
            <p:cNvPr id="45" name="Grupo 44"/>
            <p:cNvGrpSpPr/>
            <p:nvPr/>
          </p:nvGrpSpPr>
          <p:grpSpPr>
            <a:xfrm>
              <a:off x="1506829" y="1685036"/>
              <a:ext cx="6606862" cy="4857433"/>
              <a:chOff x="4490375" y="1886226"/>
              <a:chExt cx="3707193" cy="3721554"/>
            </a:xfrm>
          </p:grpSpPr>
          <p:pic>
            <p:nvPicPr>
              <p:cNvPr id="44" name="Imagen 4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29502" y="1886226"/>
                <a:ext cx="1838325" cy="3619500"/>
              </a:xfrm>
              <a:prstGeom prst="rect">
                <a:avLst/>
              </a:prstGeom>
            </p:spPr>
          </p:pic>
          <p:pic>
            <p:nvPicPr>
              <p:cNvPr id="41" name="Imagen 4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90375" y="1886226"/>
                <a:ext cx="3707193" cy="3721554"/>
              </a:xfrm>
              <a:prstGeom prst="rect">
                <a:avLst/>
              </a:prstGeom>
            </p:spPr>
          </p:pic>
        </p:grpSp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C393DAA3-8C74-42CF-90F2-8931BBD41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8313" y="4359499"/>
              <a:ext cx="668838" cy="728998"/>
            </a:xfrm>
            <a:prstGeom prst="rect">
              <a:avLst/>
            </a:prstGeom>
          </p:spPr>
        </p:pic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C430B70D-2961-4487-88D2-E5D7AA382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989533">
              <a:off x="3679475" y="3798442"/>
              <a:ext cx="582156" cy="497418"/>
            </a:xfrm>
            <a:prstGeom prst="rect">
              <a:avLst/>
            </a:prstGeom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2EDC95E5-8C9B-4BC3-A7BE-9CCE31392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9563102">
              <a:off x="3031285" y="3353754"/>
              <a:ext cx="630363" cy="617448"/>
            </a:xfrm>
            <a:prstGeom prst="rect">
              <a:avLst/>
            </a:prstGeom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C9580162-9FED-4399-B502-04FB6AF83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0338407">
              <a:off x="4000106" y="2090960"/>
              <a:ext cx="747107" cy="503505"/>
            </a:xfrm>
            <a:prstGeom prst="rect">
              <a:avLst/>
            </a:prstGeom>
          </p:spPr>
        </p:pic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C802265C-797B-48B1-82D0-17E5AA0E6705}"/>
              </a:ext>
            </a:extLst>
          </p:cNvPr>
          <p:cNvSpPr txBox="1"/>
          <p:nvPr/>
        </p:nvSpPr>
        <p:spPr>
          <a:xfrm>
            <a:off x="429383" y="1140869"/>
            <a:ext cx="8285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El administrador de grupos plantea en primera instancia facilitar la </a:t>
            </a:r>
            <a:r>
              <a:rPr lang="es-MX" b="1" dirty="0"/>
              <a:t>toma de asistencia de un grupo en iPad</a:t>
            </a:r>
            <a:r>
              <a:rPr lang="es-MX" dirty="0"/>
              <a:t>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1BC645D-CC58-4F5A-87BB-E49D90E6C01F}"/>
              </a:ext>
            </a:extLst>
          </p:cNvPr>
          <p:cNvSpPr txBox="1"/>
          <p:nvPr/>
        </p:nvSpPr>
        <p:spPr>
          <a:xfrm>
            <a:off x="429383" y="1917782"/>
            <a:ext cx="3774086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Es una aplicación que se plantea en dos fases:</a:t>
            </a:r>
          </a:p>
          <a:p>
            <a:endParaRPr lang="es-MX" sz="900" dirty="0"/>
          </a:p>
          <a:p>
            <a:pPr marL="257175" indent="-257175">
              <a:buAutoNum type="arabicParenR"/>
            </a:pPr>
            <a:r>
              <a:rPr lang="es-MX" dirty="0"/>
              <a:t>Primera etapa (entrega de proyecto):</a:t>
            </a:r>
          </a:p>
          <a:p>
            <a:pPr marL="539354" indent="-205979" defTabSz="270272">
              <a:buFont typeface="+mj-lt"/>
              <a:buAutoNum type="arabicPeriod"/>
              <a:tabLst>
                <a:tab pos="472679" algn="l"/>
              </a:tabLst>
            </a:pPr>
            <a:r>
              <a:rPr lang="es-MX" sz="1400" dirty="0"/>
              <a:t>	Registro de alumnos</a:t>
            </a:r>
          </a:p>
          <a:p>
            <a:pPr marL="539354" indent="-205979" defTabSz="270272">
              <a:buFont typeface="+mj-lt"/>
              <a:buAutoNum type="arabicPeriod"/>
              <a:tabLst>
                <a:tab pos="472679" algn="l"/>
              </a:tabLst>
            </a:pPr>
            <a:r>
              <a:rPr lang="es-MX" sz="1400" dirty="0"/>
              <a:t>	Registro de asistencia</a:t>
            </a:r>
          </a:p>
          <a:p>
            <a:pPr marL="539354" indent="-205979" defTabSz="270272">
              <a:buFont typeface="+mj-lt"/>
              <a:buAutoNum type="arabicPeriod"/>
              <a:tabLst>
                <a:tab pos="472679" algn="l"/>
              </a:tabLst>
            </a:pPr>
            <a:r>
              <a:rPr lang="es-MX" sz="1400" dirty="0"/>
              <a:t>	Justificación de faltas</a:t>
            </a:r>
          </a:p>
          <a:p>
            <a:pPr marL="539354" indent="-205979" defTabSz="270272">
              <a:buFont typeface="+mj-lt"/>
              <a:buAutoNum type="arabicPeriod"/>
              <a:tabLst>
                <a:tab pos="472679" algn="l"/>
              </a:tabLst>
            </a:pPr>
            <a:r>
              <a:rPr lang="es-MX" sz="1400" dirty="0"/>
              <a:t>	Reporte global de inasistencias por alumno</a:t>
            </a:r>
          </a:p>
          <a:p>
            <a:pPr marL="539354" indent="-205979" defTabSz="270272">
              <a:buFont typeface="+mj-lt"/>
              <a:buAutoNum type="arabicPeriod"/>
              <a:tabLst>
                <a:tab pos="472679" algn="l"/>
              </a:tabLst>
            </a:pPr>
            <a:r>
              <a:rPr lang="es-MX" sz="1400" dirty="0"/>
              <a:t>	Registro de tres calificaciones parciales</a:t>
            </a:r>
          </a:p>
          <a:p>
            <a:pPr marL="539354" indent="-205979" defTabSz="270272">
              <a:buFont typeface="+mj-lt"/>
              <a:buAutoNum type="arabicPeriod"/>
              <a:tabLst>
                <a:tab pos="472679" algn="l"/>
              </a:tabLst>
            </a:pPr>
            <a:r>
              <a:rPr lang="es-MX" sz="1400" dirty="0"/>
              <a:t>	Generación automática de promedio final</a:t>
            </a:r>
          </a:p>
          <a:p>
            <a:pPr marL="539354" indent="-205979" defTabSz="270272">
              <a:buFont typeface="+mj-lt"/>
              <a:buAutoNum type="arabicPeriod"/>
              <a:tabLst>
                <a:tab pos="472679" algn="l"/>
              </a:tabLst>
            </a:pPr>
            <a:r>
              <a:rPr lang="es-MX" sz="1400" dirty="0"/>
              <a:t>Persistencia de datos </a:t>
            </a:r>
            <a:r>
              <a:rPr lang="es-MX" sz="1400" b="1" dirty="0"/>
              <a:t>CRUD</a:t>
            </a:r>
            <a:r>
              <a:rPr lang="es-MX" sz="1400" dirty="0"/>
              <a:t> con </a:t>
            </a:r>
            <a:r>
              <a:rPr lang="es-MX" sz="1400" b="1" dirty="0" err="1"/>
              <a:t>CoreData</a:t>
            </a:r>
            <a:endParaRPr lang="es-MX" sz="1400" b="1" dirty="0"/>
          </a:p>
          <a:p>
            <a:pPr defTabSz="472679">
              <a:tabLst>
                <a:tab pos="472679" algn="l"/>
              </a:tabLst>
            </a:pPr>
            <a:endParaRPr lang="es-MX" sz="1400" dirty="0"/>
          </a:p>
          <a:p>
            <a:r>
              <a:rPr lang="es-MX" dirty="0"/>
              <a:t>2) Segunda etapa (futuro cercano)</a:t>
            </a:r>
          </a:p>
          <a:p>
            <a:pPr marL="539354" indent="-205979" defTabSz="270272">
              <a:buFont typeface="+mj-lt"/>
              <a:buAutoNum type="arabicPeriod"/>
              <a:tabLst>
                <a:tab pos="472679" algn="l"/>
              </a:tabLst>
            </a:pPr>
            <a:r>
              <a:rPr lang="es-MX" sz="1400" dirty="0"/>
              <a:t>	Registro de asignaturas</a:t>
            </a:r>
          </a:p>
          <a:p>
            <a:pPr marL="539354" indent="-205979" defTabSz="270272">
              <a:buFont typeface="+mj-lt"/>
              <a:buAutoNum type="arabicPeriod"/>
              <a:tabLst>
                <a:tab pos="472679" algn="l"/>
              </a:tabLst>
            </a:pPr>
            <a:r>
              <a:rPr lang="es-MX" sz="1400" dirty="0"/>
              <a:t>	Mecanismos de configuración</a:t>
            </a:r>
          </a:p>
          <a:p>
            <a:pPr marL="539354" indent="-205979" defTabSz="270272">
              <a:buFont typeface="+mj-lt"/>
              <a:buAutoNum type="arabicPeriod"/>
              <a:tabLst>
                <a:tab pos="472679" algn="l"/>
              </a:tabLst>
            </a:pPr>
            <a:r>
              <a:rPr lang="es-MX" sz="1400" dirty="0"/>
              <a:t>	Generación de reportes y estadísticas</a:t>
            </a:r>
          </a:p>
          <a:p>
            <a:pPr marL="539354" indent="-205979" defTabSz="270272">
              <a:buFont typeface="+mj-lt"/>
              <a:buAutoNum type="arabicPeriod"/>
              <a:tabLst>
                <a:tab pos="472679" algn="l"/>
              </a:tabLst>
            </a:pPr>
            <a:r>
              <a:rPr lang="es-MX" sz="1400" dirty="0"/>
              <a:t>	Envío automatizado de reporte correo y WhatsApp de los avances por alumno.</a:t>
            </a:r>
          </a:p>
          <a:p>
            <a:pPr marL="539354" indent="-205979" defTabSz="270272">
              <a:buFont typeface="+mj-lt"/>
              <a:buAutoNum type="arabicPeriod"/>
              <a:tabLst>
                <a:tab pos="472679" algn="l"/>
              </a:tabLst>
            </a:pPr>
            <a:r>
              <a:rPr lang="es-MX" sz="1400" dirty="0"/>
              <a:t>Control de asesorías</a:t>
            </a:r>
          </a:p>
        </p:txBody>
      </p:sp>
    </p:spTree>
    <p:extLst>
      <p:ext uri="{BB962C8B-B14F-4D97-AF65-F5344CB8AC3E}">
        <p14:creationId xmlns:p14="http://schemas.microsoft.com/office/powerpoint/2010/main" val="1866436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n 53">
            <a:extLst>
              <a:ext uri="{FF2B5EF4-FFF2-40B4-BE49-F238E27FC236}">
                <a16:creationId xmlns:a16="http://schemas.microsoft.com/office/drawing/2014/main" id="{FD6E5F41-FFEC-4DED-8C61-47C7EF37F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359" y="2852835"/>
            <a:ext cx="692688" cy="1027608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5995814" y="2960281"/>
            <a:ext cx="2088782" cy="1349670"/>
            <a:chOff x="8408989" y="2836852"/>
            <a:chExt cx="2785043" cy="1799560"/>
          </a:xfrm>
        </p:grpSpPr>
        <p:sp>
          <p:nvSpPr>
            <p:cNvPr id="8" name="CuadroTexto 7"/>
            <p:cNvSpPr txBox="1"/>
            <p:nvPr/>
          </p:nvSpPr>
          <p:spPr>
            <a:xfrm>
              <a:off x="8408989" y="3959304"/>
              <a:ext cx="2321576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350" b="1" dirty="0"/>
                <a:t>Reportes</a:t>
              </a:r>
            </a:p>
            <a:p>
              <a:r>
                <a:rPr lang="es-MX" sz="1350" dirty="0"/>
                <a:t>Desempeño del grupo</a:t>
              </a:r>
            </a:p>
          </p:txBody>
        </p:sp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98582" y="2836852"/>
              <a:ext cx="1695450" cy="1381125"/>
            </a:xfrm>
            <a:prstGeom prst="rect">
              <a:avLst/>
            </a:prstGeom>
          </p:spPr>
        </p:pic>
      </p:grpSp>
      <p:grpSp>
        <p:nvGrpSpPr>
          <p:cNvPr id="43" name="Grupo 42"/>
          <p:cNvGrpSpPr/>
          <p:nvPr/>
        </p:nvGrpSpPr>
        <p:grpSpPr>
          <a:xfrm rot="1615628">
            <a:off x="6828665" y="4479159"/>
            <a:ext cx="1680204" cy="1440832"/>
            <a:chOff x="6451529" y="4835946"/>
            <a:chExt cx="2240272" cy="1921108"/>
          </a:xfrm>
        </p:grpSpPr>
        <p:pic>
          <p:nvPicPr>
            <p:cNvPr id="27" name="Imagen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34607" y="5713623"/>
              <a:ext cx="999694" cy="1043431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451529" y="4835946"/>
              <a:ext cx="224027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200" b="1" dirty="0"/>
                <a:t>Expediente por alumno</a:t>
              </a:r>
            </a:p>
            <a:p>
              <a:r>
                <a:rPr lang="es-MX" sz="1200" dirty="0"/>
                <a:t>Faltas</a:t>
              </a:r>
            </a:p>
            <a:p>
              <a:r>
                <a:rPr lang="es-MX" sz="1200" dirty="0"/>
                <a:t>Detalle calificaciones</a:t>
              </a:r>
              <a:endParaRPr lang="es-ES" sz="1200" dirty="0"/>
            </a:p>
          </p:txBody>
        </p:sp>
      </p:grpSp>
      <p:grpSp>
        <p:nvGrpSpPr>
          <p:cNvPr id="26" name="Grupo 25"/>
          <p:cNvGrpSpPr/>
          <p:nvPr/>
        </p:nvGrpSpPr>
        <p:grpSpPr>
          <a:xfrm>
            <a:off x="4378995" y="4851354"/>
            <a:ext cx="2396995" cy="1188486"/>
            <a:chOff x="8794730" y="916104"/>
            <a:chExt cx="3195992" cy="1584647"/>
          </a:xfrm>
        </p:grpSpPr>
        <p:pic>
          <p:nvPicPr>
            <p:cNvPr id="25" name="Imagen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68990" y="1175138"/>
              <a:ext cx="2121732" cy="1325613"/>
            </a:xfrm>
            <a:prstGeom prst="rect">
              <a:avLst/>
            </a:prstGeom>
          </p:spPr>
        </p:pic>
        <p:sp>
          <p:nvSpPr>
            <p:cNvPr id="7" name="CuadroTexto 6"/>
            <p:cNvSpPr txBox="1"/>
            <p:nvPr/>
          </p:nvSpPr>
          <p:spPr>
            <a:xfrm>
              <a:off x="8794730" y="916104"/>
              <a:ext cx="2707322" cy="1508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350" b="1" dirty="0"/>
                <a:t>Envío correo y Plataforma</a:t>
              </a:r>
            </a:p>
            <a:p>
              <a:r>
                <a:rPr lang="es-MX" sz="1350" dirty="0"/>
                <a:t>Apuntes</a:t>
              </a:r>
            </a:p>
            <a:p>
              <a:r>
                <a:rPr lang="es-MX" sz="1350" dirty="0"/>
                <a:t>Exámenes</a:t>
              </a:r>
            </a:p>
            <a:p>
              <a:r>
                <a:rPr lang="es-MX" sz="1350" dirty="0"/>
                <a:t>Tareas</a:t>
              </a:r>
            </a:p>
            <a:p>
              <a:r>
                <a:rPr lang="es-MX" sz="1350" dirty="0"/>
                <a:t>Practicas</a:t>
              </a:r>
            </a:p>
          </p:txBody>
        </p:sp>
      </p:grpSp>
      <p:sp>
        <p:nvSpPr>
          <p:cNvPr id="12" name="CuadroTexto 11"/>
          <p:cNvSpPr txBox="1"/>
          <p:nvPr/>
        </p:nvSpPr>
        <p:spPr>
          <a:xfrm rot="20732739">
            <a:off x="405166" y="3448144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dirty="0"/>
              <a:t>Registro asistencia</a:t>
            </a:r>
          </a:p>
          <a:p>
            <a:r>
              <a:rPr lang="es-MX" sz="1200" dirty="0"/>
              <a:t>Pasar lista en clase</a:t>
            </a:r>
          </a:p>
          <a:p>
            <a:endParaRPr lang="es-MX" sz="1200" dirty="0"/>
          </a:p>
        </p:txBody>
      </p:sp>
      <p:grpSp>
        <p:nvGrpSpPr>
          <p:cNvPr id="37" name="Grupo 36"/>
          <p:cNvGrpSpPr/>
          <p:nvPr/>
        </p:nvGrpSpPr>
        <p:grpSpPr>
          <a:xfrm>
            <a:off x="2699617" y="4770825"/>
            <a:ext cx="1690206" cy="1009789"/>
            <a:chOff x="5590968" y="2731371"/>
            <a:chExt cx="2253608" cy="1346385"/>
          </a:xfrm>
        </p:grpSpPr>
        <p:sp>
          <p:nvSpPr>
            <p:cNvPr id="9" name="CuadroTexto 8"/>
            <p:cNvSpPr txBox="1"/>
            <p:nvPr/>
          </p:nvSpPr>
          <p:spPr>
            <a:xfrm>
              <a:off x="5590968" y="3215982"/>
              <a:ext cx="225360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200" b="1" dirty="0"/>
                <a:t>Agenda</a:t>
              </a:r>
            </a:p>
            <a:p>
              <a:r>
                <a:rPr lang="es-MX" sz="1200" dirty="0"/>
                <a:t>Asesorías</a:t>
              </a:r>
            </a:p>
            <a:p>
              <a:r>
                <a:rPr lang="es-MX" sz="1200" dirty="0"/>
                <a:t>Evaluación de proyectos</a:t>
              </a:r>
            </a:p>
          </p:txBody>
        </p:sp>
        <p:pic>
          <p:nvPicPr>
            <p:cNvPr id="36" name="Imagen 3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02769" y="2731371"/>
              <a:ext cx="915482" cy="991045"/>
            </a:xfrm>
            <a:prstGeom prst="rect">
              <a:avLst/>
            </a:prstGeom>
          </p:spPr>
        </p:pic>
      </p:grpSp>
      <p:grpSp>
        <p:nvGrpSpPr>
          <p:cNvPr id="42" name="Grupo 41"/>
          <p:cNvGrpSpPr/>
          <p:nvPr/>
        </p:nvGrpSpPr>
        <p:grpSpPr>
          <a:xfrm rot="1444236">
            <a:off x="5984497" y="1277444"/>
            <a:ext cx="1976095" cy="1265954"/>
            <a:chOff x="5410553" y="592731"/>
            <a:chExt cx="3286986" cy="1687936"/>
          </a:xfrm>
        </p:grpSpPr>
        <p:sp>
          <p:nvSpPr>
            <p:cNvPr id="5" name="CuadroTexto 4"/>
            <p:cNvSpPr txBox="1"/>
            <p:nvPr/>
          </p:nvSpPr>
          <p:spPr>
            <a:xfrm>
              <a:off x="5410553" y="592731"/>
              <a:ext cx="291394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200" b="1" dirty="0"/>
                <a:t>Reporte de evaluaciones</a:t>
              </a:r>
            </a:p>
            <a:p>
              <a:r>
                <a:rPr lang="es-MX" sz="1200" dirty="0"/>
                <a:t>Calificaciones</a:t>
              </a:r>
            </a:p>
            <a:p>
              <a:r>
                <a:rPr lang="es-MX" sz="1200" dirty="0"/>
                <a:t>y promedio</a:t>
              </a:r>
              <a:endParaRPr lang="es-ES" sz="1200" dirty="0"/>
            </a:p>
          </p:txBody>
        </p:sp>
        <p:pic>
          <p:nvPicPr>
            <p:cNvPr id="40" name="Imagen 3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94220" y="1079460"/>
              <a:ext cx="1703319" cy="1201207"/>
            </a:xfrm>
            <a:prstGeom prst="rect">
              <a:avLst/>
            </a:prstGeom>
          </p:spPr>
        </p:pic>
      </p:grpSp>
      <p:grpSp>
        <p:nvGrpSpPr>
          <p:cNvPr id="45" name="Grupo 44"/>
          <p:cNvGrpSpPr/>
          <p:nvPr/>
        </p:nvGrpSpPr>
        <p:grpSpPr>
          <a:xfrm>
            <a:off x="4197640" y="2635378"/>
            <a:ext cx="975080" cy="1597046"/>
            <a:chOff x="6229502" y="1886226"/>
            <a:chExt cx="1838325" cy="3619500"/>
          </a:xfrm>
        </p:grpSpPr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29502" y="1886226"/>
              <a:ext cx="1838325" cy="3619500"/>
            </a:xfrm>
            <a:prstGeom prst="rect">
              <a:avLst/>
            </a:prstGeom>
          </p:spPr>
        </p:pic>
        <p:pic>
          <p:nvPicPr>
            <p:cNvPr id="41" name="Imagen 4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94289" y="2177811"/>
              <a:ext cx="1457477" cy="3158274"/>
            </a:xfrm>
            <a:prstGeom prst="rect">
              <a:avLst/>
            </a:prstGeom>
          </p:spPr>
        </p:pic>
      </p:grpSp>
      <p:sp>
        <p:nvSpPr>
          <p:cNvPr id="2" name="Flecha derecha 1"/>
          <p:cNvSpPr/>
          <p:nvPr/>
        </p:nvSpPr>
        <p:spPr>
          <a:xfrm rot="12942991">
            <a:off x="2889696" y="2652494"/>
            <a:ext cx="1009481" cy="179947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350"/>
          </a:p>
        </p:txBody>
      </p:sp>
      <p:sp>
        <p:nvSpPr>
          <p:cNvPr id="35" name="Flecha derecha 34"/>
          <p:cNvSpPr/>
          <p:nvPr/>
        </p:nvSpPr>
        <p:spPr>
          <a:xfrm rot="11871490">
            <a:off x="2700367" y="3249915"/>
            <a:ext cx="1009481" cy="179947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350"/>
          </a:p>
        </p:txBody>
      </p:sp>
      <p:sp>
        <p:nvSpPr>
          <p:cNvPr id="39" name="Flecha derecha 38"/>
          <p:cNvSpPr/>
          <p:nvPr/>
        </p:nvSpPr>
        <p:spPr>
          <a:xfrm rot="9350605">
            <a:off x="2756329" y="4085595"/>
            <a:ext cx="1009481" cy="179947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350"/>
          </a:p>
        </p:txBody>
      </p:sp>
      <p:sp>
        <p:nvSpPr>
          <p:cNvPr id="46" name="Flecha derecha 45"/>
          <p:cNvSpPr/>
          <p:nvPr/>
        </p:nvSpPr>
        <p:spPr>
          <a:xfrm rot="6921387">
            <a:off x="3858602" y="4384995"/>
            <a:ext cx="443223" cy="179947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350"/>
          </a:p>
        </p:txBody>
      </p:sp>
      <p:sp>
        <p:nvSpPr>
          <p:cNvPr id="47" name="Flecha derecha 46"/>
          <p:cNvSpPr/>
          <p:nvPr/>
        </p:nvSpPr>
        <p:spPr>
          <a:xfrm rot="4091079">
            <a:off x="4851836" y="4421955"/>
            <a:ext cx="443223" cy="179947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350"/>
          </a:p>
        </p:txBody>
      </p:sp>
      <p:sp>
        <p:nvSpPr>
          <p:cNvPr id="49" name="Flecha derecha 48"/>
          <p:cNvSpPr/>
          <p:nvPr/>
        </p:nvSpPr>
        <p:spPr>
          <a:xfrm rot="1995060">
            <a:off x="5398597" y="4102923"/>
            <a:ext cx="841629" cy="179947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350"/>
          </a:p>
        </p:txBody>
      </p:sp>
      <p:sp>
        <p:nvSpPr>
          <p:cNvPr id="50" name="Flecha derecha 49"/>
          <p:cNvSpPr/>
          <p:nvPr/>
        </p:nvSpPr>
        <p:spPr>
          <a:xfrm>
            <a:off x="5657240" y="3360319"/>
            <a:ext cx="922820" cy="179947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350"/>
          </a:p>
        </p:txBody>
      </p:sp>
      <p:sp>
        <p:nvSpPr>
          <p:cNvPr id="51" name="Flecha derecha 50"/>
          <p:cNvSpPr/>
          <p:nvPr/>
        </p:nvSpPr>
        <p:spPr>
          <a:xfrm rot="19970977">
            <a:off x="5525446" y="2459463"/>
            <a:ext cx="922820" cy="179947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350"/>
          </a:p>
        </p:txBody>
      </p:sp>
      <p:sp>
        <p:nvSpPr>
          <p:cNvPr id="52" name="Flecha derecha 51"/>
          <p:cNvSpPr/>
          <p:nvPr/>
        </p:nvSpPr>
        <p:spPr>
          <a:xfrm rot="16200000">
            <a:off x="4773143" y="2087492"/>
            <a:ext cx="359613" cy="179947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350"/>
          </a:p>
        </p:txBody>
      </p:sp>
      <p:sp>
        <p:nvSpPr>
          <p:cNvPr id="3" name="CuadroTexto 2"/>
          <p:cNvSpPr txBox="1"/>
          <p:nvPr/>
        </p:nvSpPr>
        <p:spPr>
          <a:xfrm>
            <a:off x="3801772" y="2360722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  <a:latin typeface="Bradley Hand ITC" panose="03070402050302030203" pitchFamily="66" charset="0"/>
              </a:rPr>
              <a:t>Gestor de grupos</a:t>
            </a:r>
          </a:p>
        </p:txBody>
      </p:sp>
      <p:sp>
        <p:nvSpPr>
          <p:cNvPr id="48" name="Rectángulo redondeado 47"/>
          <p:cNvSpPr/>
          <p:nvPr/>
        </p:nvSpPr>
        <p:spPr>
          <a:xfrm>
            <a:off x="114301" y="2751270"/>
            <a:ext cx="2773403" cy="2762839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350"/>
          </a:p>
        </p:txBody>
      </p:sp>
      <p:sp>
        <p:nvSpPr>
          <p:cNvPr id="53" name="Rectángulo redondeado 52"/>
          <p:cNvSpPr/>
          <p:nvPr/>
        </p:nvSpPr>
        <p:spPr>
          <a:xfrm>
            <a:off x="880135" y="933462"/>
            <a:ext cx="7449170" cy="1817809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350"/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1A37A58E-77EB-48C4-BF02-2472FDF6B8C2}"/>
              </a:ext>
            </a:extLst>
          </p:cNvPr>
          <p:cNvGrpSpPr/>
          <p:nvPr/>
        </p:nvGrpSpPr>
        <p:grpSpPr>
          <a:xfrm>
            <a:off x="1398205" y="1035074"/>
            <a:ext cx="1400786" cy="1291261"/>
            <a:chOff x="990522" y="3996632"/>
            <a:chExt cx="1400786" cy="1291261"/>
          </a:xfrm>
        </p:grpSpPr>
        <p:grpSp>
          <p:nvGrpSpPr>
            <p:cNvPr id="56" name="Grupo 55">
              <a:extLst>
                <a:ext uri="{FF2B5EF4-FFF2-40B4-BE49-F238E27FC236}">
                  <a16:creationId xmlns:a16="http://schemas.microsoft.com/office/drawing/2014/main" id="{D73705A6-72A5-45EC-B8C0-8B1E36D67FC7}"/>
                </a:ext>
              </a:extLst>
            </p:cNvPr>
            <p:cNvGrpSpPr/>
            <p:nvPr/>
          </p:nvGrpSpPr>
          <p:grpSpPr>
            <a:xfrm rot="20732739">
              <a:off x="990522" y="4225785"/>
              <a:ext cx="1400786" cy="1062108"/>
              <a:chOff x="844708" y="3901404"/>
              <a:chExt cx="2677001" cy="1416143"/>
            </a:xfrm>
          </p:grpSpPr>
          <p:pic>
            <p:nvPicPr>
              <p:cNvPr id="58" name="Imagen 57">
                <a:extLst>
                  <a:ext uri="{FF2B5EF4-FFF2-40B4-BE49-F238E27FC236}">
                    <a16:creationId xmlns:a16="http://schemas.microsoft.com/office/drawing/2014/main" id="{D11C8C4A-8EE2-4AA6-905C-78F3B78092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44708" y="3901404"/>
                <a:ext cx="2677001" cy="1416143"/>
              </a:xfrm>
              <a:prstGeom prst="rect">
                <a:avLst/>
              </a:prstGeom>
            </p:spPr>
          </p:pic>
          <p:sp>
            <p:nvSpPr>
              <p:cNvPr id="59" name="CuadroTexto 58">
                <a:extLst>
                  <a:ext uri="{FF2B5EF4-FFF2-40B4-BE49-F238E27FC236}">
                    <a16:creationId xmlns:a16="http://schemas.microsoft.com/office/drawing/2014/main" id="{8824DEBE-78BD-4920-99EB-9E4194F495D3}"/>
                  </a:ext>
                </a:extLst>
              </p:cNvPr>
              <p:cNvSpPr txBox="1"/>
              <p:nvPr/>
            </p:nvSpPr>
            <p:spPr>
              <a:xfrm>
                <a:off x="997033" y="4423456"/>
                <a:ext cx="2345027" cy="888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1200" b="1" dirty="0"/>
                  <a:t>Reporte faltas</a:t>
                </a:r>
              </a:p>
              <a:p>
                <a:r>
                  <a:rPr lang="es-MX" sz="1200" dirty="0"/>
                  <a:t>Faltas globales del alumno</a:t>
                </a:r>
              </a:p>
            </p:txBody>
          </p:sp>
        </p:grpSp>
        <p:pic>
          <p:nvPicPr>
            <p:cNvPr id="57" name="Imagen 56">
              <a:extLst>
                <a:ext uri="{FF2B5EF4-FFF2-40B4-BE49-F238E27FC236}">
                  <a16:creationId xmlns:a16="http://schemas.microsoft.com/office/drawing/2014/main" id="{6AD9347B-8007-4D1E-BC7D-8ED8FBC1B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20732739">
              <a:off x="1708896" y="3996632"/>
              <a:ext cx="390786" cy="468042"/>
            </a:xfrm>
            <a:prstGeom prst="rect">
              <a:avLst/>
            </a:prstGeom>
          </p:spPr>
        </p:pic>
      </p:grpSp>
      <p:pic>
        <p:nvPicPr>
          <p:cNvPr id="60" name="Imagen 59">
            <a:extLst>
              <a:ext uri="{FF2B5EF4-FFF2-40B4-BE49-F238E27FC236}">
                <a16:creationId xmlns:a16="http://schemas.microsoft.com/office/drawing/2014/main" id="{D163664A-01CC-4A49-B0AA-04A4D159CC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310182">
            <a:off x="4715951" y="1013521"/>
            <a:ext cx="765129" cy="904076"/>
          </a:xfrm>
          <a:prstGeom prst="rect">
            <a:avLst/>
          </a:prstGeom>
        </p:spPr>
      </p:pic>
      <p:sp>
        <p:nvSpPr>
          <p:cNvPr id="61" name="CuadroTexto 60">
            <a:extLst>
              <a:ext uri="{FF2B5EF4-FFF2-40B4-BE49-F238E27FC236}">
                <a16:creationId xmlns:a16="http://schemas.microsoft.com/office/drawing/2014/main" id="{4BDA51D2-B68E-4D3F-835D-E43C6967EDCC}"/>
              </a:ext>
            </a:extLst>
          </p:cNvPr>
          <p:cNvSpPr txBox="1"/>
          <p:nvPr/>
        </p:nvSpPr>
        <p:spPr>
          <a:xfrm rot="20732739">
            <a:off x="3347655" y="1051769"/>
            <a:ext cx="1784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dirty="0"/>
              <a:t>Registro de calificaciones</a:t>
            </a:r>
          </a:p>
          <a:p>
            <a:r>
              <a:rPr lang="es-MX" sz="1200" dirty="0"/>
              <a:t>Registro de  parciales</a:t>
            </a:r>
          </a:p>
          <a:p>
            <a:endParaRPr lang="es-MX" sz="1200" dirty="0"/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4B6AD02F-7C11-4C2B-B1A5-173735585113}"/>
              </a:ext>
            </a:extLst>
          </p:cNvPr>
          <p:cNvGrpSpPr/>
          <p:nvPr/>
        </p:nvGrpSpPr>
        <p:grpSpPr>
          <a:xfrm>
            <a:off x="385363" y="4186321"/>
            <a:ext cx="2202860" cy="1197433"/>
            <a:chOff x="385363" y="4186321"/>
            <a:chExt cx="2202860" cy="1197433"/>
          </a:xfrm>
        </p:grpSpPr>
        <p:sp>
          <p:nvSpPr>
            <p:cNvPr id="4" name="CuadroTexto 3"/>
            <p:cNvSpPr txBox="1"/>
            <p:nvPr/>
          </p:nvSpPr>
          <p:spPr>
            <a:xfrm rot="20556309">
              <a:off x="1122501" y="4186321"/>
              <a:ext cx="14657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200" b="1" dirty="0"/>
                <a:t>Administración</a:t>
              </a:r>
            </a:p>
            <a:p>
              <a:r>
                <a:rPr lang="es-MX" sz="1200" dirty="0"/>
                <a:t>Grupos - asignaturas</a:t>
              </a:r>
            </a:p>
            <a:p>
              <a:r>
                <a:rPr lang="es-MX" sz="1200" dirty="0"/>
                <a:t>Registro estudiantes</a:t>
              </a:r>
            </a:p>
          </p:txBody>
        </p:sp>
        <p:pic>
          <p:nvPicPr>
            <p:cNvPr id="62" name="Imagen 61">
              <a:extLst>
                <a:ext uri="{FF2B5EF4-FFF2-40B4-BE49-F238E27FC236}">
                  <a16:creationId xmlns:a16="http://schemas.microsoft.com/office/drawing/2014/main" id="{2E8ACD3F-560B-4AF8-9201-8806855E4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19563102">
              <a:off x="385363" y="4334261"/>
              <a:ext cx="787200" cy="1049493"/>
            </a:xfrm>
            <a:prstGeom prst="rect">
              <a:avLst/>
            </a:prstGeom>
          </p:spPr>
        </p:pic>
      </p:grpSp>
      <p:sp>
        <p:nvSpPr>
          <p:cNvPr id="23" name="CuadroTexto 22">
            <a:extLst>
              <a:ext uri="{FF2B5EF4-FFF2-40B4-BE49-F238E27FC236}">
                <a16:creationId xmlns:a16="http://schemas.microsoft.com/office/drawing/2014/main" id="{05FA6712-7FCC-4E1D-9BE9-2F2DFFAE48D7}"/>
              </a:ext>
            </a:extLst>
          </p:cNvPr>
          <p:cNvSpPr txBox="1"/>
          <p:nvPr/>
        </p:nvSpPr>
        <p:spPr>
          <a:xfrm>
            <a:off x="258595" y="357573"/>
            <a:ext cx="300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/>
              <a:t>Desarrollo de la primera fase:</a:t>
            </a:r>
          </a:p>
        </p:txBody>
      </p:sp>
    </p:spTree>
    <p:extLst>
      <p:ext uri="{BB962C8B-B14F-4D97-AF65-F5344CB8AC3E}">
        <p14:creationId xmlns:p14="http://schemas.microsoft.com/office/powerpoint/2010/main" val="2937307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E50EA9E-C2F1-4DFE-BAEE-743EA22CAF8E}"/>
              </a:ext>
            </a:extLst>
          </p:cNvPr>
          <p:cNvSpPr txBox="1"/>
          <p:nvPr/>
        </p:nvSpPr>
        <p:spPr>
          <a:xfrm>
            <a:off x="626588" y="379408"/>
            <a:ext cx="2013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1) Pantalla de inicio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80BBF1A-EF2F-4BBA-9955-540C04071D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835" y="1227712"/>
            <a:ext cx="4073468" cy="5486400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EB294A4-9A32-4E19-8D28-E0A398FC9990}"/>
              </a:ext>
            </a:extLst>
          </p:cNvPr>
          <p:cNvCxnSpPr/>
          <p:nvPr/>
        </p:nvCxnSpPr>
        <p:spPr>
          <a:xfrm>
            <a:off x="679269" y="776234"/>
            <a:ext cx="795963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182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adroTexto 41">
            <a:extLst>
              <a:ext uri="{FF2B5EF4-FFF2-40B4-BE49-F238E27FC236}">
                <a16:creationId xmlns:a16="http://schemas.microsoft.com/office/drawing/2014/main" id="{128C9D7D-07E3-4132-957B-7FC8168799FC}"/>
              </a:ext>
            </a:extLst>
          </p:cNvPr>
          <p:cNvSpPr txBox="1"/>
          <p:nvPr/>
        </p:nvSpPr>
        <p:spPr>
          <a:xfrm>
            <a:off x="617878" y="406902"/>
            <a:ext cx="3505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2) Pantalla principal por asignatura: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C5C060FA-1091-4B26-8D0D-D6BD14A4BC40}"/>
              </a:ext>
            </a:extLst>
          </p:cNvPr>
          <p:cNvSpPr txBox="1"/>
          <p:nvPr/>
        </p:nvSpPr>
        <p:spPr>
          <a:xfrm>
            <a:off x="879136" y="6212591"/>
            <a:ext cx="570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La pantalla presenta una barra de navegación de servicios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C643660-ADC1-4FBB-A7F6-94B30DFFFF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799" y="1318763"/>
            <a:ext cx="4102316" cy="4741817"/>
          </a:xfrm>
          <a:prstGeom prst="rect">
            <a:avLst/>
          </a:prstGeom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A91CCBE-67EF-476A-9C82-1F77AAACCD44}"/>
              </a:ext>
            </a:extLst>
          </p:cNvPr>
          <p:cNvCxnSpPr/>
          <p:nvPr/>
        </p:nvCxnSpPr>
        <p:spPr>
          <a:xfrm>
            <a:off x="679269" y="776234"/>
            <a:ext cx="795963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341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11523E8-6C7A-4C51-9775-A23ECCDDB4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10" y="1760753"/>
            <a:ext cx="3872397" cy="470299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49B22D2-582E-4EAF-8115-387D61E4084A}"/>
              </a:ext>
            </a:extLst>
          </p:cNvPr>
          <p:cNvSpPr txBox="1"/>
          <p:nvPr/>
        </p:nvSpPr>
        <p:spPr>
          <a:xfrm>
            <a:off x="437688" y="230204"/>
            <a:ext cx="8178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3) Registro de estudiantes (</a:t>
            </a:r>
            <a:r>
              <a:rPr lang="es-MX" dirty="0" err="1">
                <a:solidFill>
                  <a:srgbClr val="FF0000"/>
                </a:solidFill>
              </a:rPr>
              <a:t>insert</a:t>
            </a:r>
            <a:r>
              <a:rPr lang="es-MX" dirty="0">
                <a:solidFill>
                  <a:srgbClr val="FF0000"/>
                </a:solidFill>
              </a:rPr>
              <a:t> en la </a:t>
            </a:r>
            <a:r>
              <a:rPr lang="es-MX" dirty="0" err="1">
                <a:solidFill>
                  <a:srgbClr val="FF0000"/>
                </a:solidFill>
              </a:rPr>
              <a:t>Bd</a:t>
            </a:r>
            <a:r>
              <a:rPr lang="es-MX" dirty="0">
                <a:solidFill>
                  <a:srgbClr val="FF0000"/>
                </a:solidFill>
              </a:rPr>
              <a:t>)</a:t>
            </a:r>
          </a:p>
          <a:p>
            <a:r>
              <a:rPr lang="es-MX" dirty="0"/>
              <a:t>Los datos de entrada son el número de cuenta y nombre ambos tipo cadenas, se implementaron </a:t>
            </a:r>
            <a:r>
              <a:rPr lang="es-MX" dirty="0">
                <a:solidFill>
                  <a:srgbClr val="FF0000"/>
                </a:solidFill>
              </a:rPr>
              <a:t>alertas</a:t>
            </a:r>
            <a:r>
              <a:rPr lang="es-MX" dirty="0"/>
              <a:t> para mandar mensajes de validación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352D1602-101A-479C-8A2C-B7FD62992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503" y="3406374"/>
            <a:ext cx="3547293" cy="1596572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5B835FC-D9BC-4976-8A07-1F97FFF0B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503" y="5180629"/>
            <a:ext cx="3514719" cy="1519132"/>
          </a:xfrm>
          <a:prstGeom prst="rect">
            <a:avLst/>
          </a:prstGeom>
        </p:spPr>
      </p:pic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CC724BDE-D847-4537-92F8-27DDD76BC0BA}"/>
              </a:ext>
            </a:extLst>
          </p:cNvPr>
          <p:cNvSpPr/>
          <p:nvPr/>
        </p:nvSpPr>
        <p:spPr>
          <a:xfrm>
            <a:off x="4572000" y="3926027"/>
            <a:ext cx="441310" cy="278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MX" dirty="0"/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614B5A7F-B5AA-4E87-95AE-6EC00EAE0956}"/>
              </a:ext>
            </a:extLst>
          </p:cNvPr>
          <p:cNvSpPr/>
          <p:nvPr/>
        </p:nvSpPr>
        <p:spPr>
          <a:xfrm>
            <a:off x="4589417" y="5576823"/>
            <a:ext cx="441310" cy="278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A3A04A88-CF59-45EF-9E40-F70E89161E65}"/>
              </a:ext>
            </a:extLst>
          </p:cNvPr>
          <p:cNvSpPr/>
          <p:nvPr/>
        </p:nvSpPr>
        <p:spPr>
          <a:xfrm>
            <a:off x="4913162" y="1264640"/>
            <a:ext cx="3858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a) Validación de errores y </a:t>
            </a:r>
            <a:r>
              <a:rPr lang="es-MX" dirty="0" err="1">
                <a:solidFill>
                  <a:srgbClr val="FF0000"/>
                </a:solidFill>
              </a:rPr>
              <a:t>select</a:t>
            </a:r>
            <a:r>
              <a:rPr lang="es-MX" dirty="0"/>
              <a:t> a la BD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6FFF5028-0C51-463B-AC9C-8799EF4D3C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1502" y="1760754"/>
            <a:ext cx="3514719" cy="1467938"/>
          </a:xfrm>
          <a:prstGeom prst="rect">
            <a:avLst/>
          </a:prstGeom>
        </p:spPr>
      </p:pic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1CD8CC71-B8F3-4594-AC1B-140922603EDF}"/>
              </a:ext>
            </a:extLst>
          </p:cNvPr>
          <p:cNvSpPr/>
          <p:nvPr/>
        </p:nvSpPr>
        <p:spPr>
          <a:xfrm>
            <a:off x="4547402" y="2501852"/>
            <a:ext cx="441310" cy="27863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MX" dirty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70C1BF98-3604-4DD0-90B4-B1B26172D416}"/>
              </a:ext>
            </a:extLst>
          </p:cNvPr>
          <p:cNvCxnSpPr/>
          <p:nvPr/>
        </p:nvCxnSpPr>
        <p:spPr>
          <a:xfrm>
            <a:off x="525762" y="567228"/>
            <a:ext cx="795963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0663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A49B22D2-582E-4EAF-8115-387D61E4084A}"/>
              </a:ext>
            </a:extLst>
          </p:cNvPr>
          <p:cNvSpPr txBox="1"/>
          <p:nvPr/>
        </p:nvSpPr>
        <p:spPr>
          <a:xfrm>
            <a:off x="513807" y="237700"/>
            <a:ext cx="2677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3) Registro de estudiantes: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8D73A425-4889-4EF6-B6B3-C252BCE0EC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02" y="1410444"/>
            <a:ext cx="6346282" cy="4775629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76F842D-9725-48E6-88E2-539FAD0F7FF9}"/>
              </a:ext>
            </a:extLst>
          </p:cNvPr>
          <p:cNvSpPr/>
          <p:nvPr/>
        </p:nvSpPr>
        <p:spPr>
          <a:xfrm>
            <a:off x="975360" y="5602068"/>
            <a:ext cx="6679473" cy="83356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4318A75-2375-4A3F-87F4-28B78C5764AE}"/>
              </a:ext>
            </a:extLst>
          </p:cNvPr>
          <p:cNvSpPr/>
          <p:nvPr/>
        </p:nvSpPr>
        <p:spPr>
          <a:xfrm>
            <a:off x="613954" y="973797"/>
            <a:ext cx="6492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/>
              <a:t>	b) Barra de edición y ayuda con texto predictivo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EC204699-BACD-462E-B8C5-4C5C8EE1A7FB}"/>
              </a:ext>
            </a:extLst>
          </p:cNvPr>
          <p:cNvCxnSpPr/>
          <p:nvPr/>
        </p:nvCxnSpPr>
        <p:spPr>
          <a:xfrm>
            <a:off x="613954" y="651746"/>
            <a:ext cx="795963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051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D6433E7-25C1-47F8-90B4-D15CC24632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47" y="1384495"/>
            <a:ext cx="3811353" cy="499888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AD1BC02-481B-4A17-8825-BB3605E13872}"/>
              </a:ext>
            </a:extLst>
          </p:cNvPr>
          <p:cNvSpPr txBox="1"/>
          <p:nvPr/>
        </p:nvSpPr>
        <p:spPr>
          <a:xfrm>
            <a:off x="496389" y="289951"/>
            <a:ext cx="3897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3) Registro de estudiantes (con alertas):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D2A679C-29F5-41BF-9A16-BE35BCEFCB09}"/>
              </a:ext>
            </a:extLst>
          </p:cNvPr>
          <p:cNvSpPr/>
          <p:nvPr/>
        </p:nvSpPr>
        <p:spPr>
          <a:xfrm>
            <a:off x="613954" y="973797"/>
            <a:ext cx="6492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/>
              <a:t>	c) Persistencia de datos (</a:t>
            </a:r>
            <a:r>
              <a:rPr lang="es-MX" dirty="0" err="1">
                <a:solidFill>
                  <a:srgbClr val="FF0000"/>
                </a:solidFill>
              </a:rPr>
              <a:t>Insert</a:t>
            </a:r>
            <a:r>
              <a:rPr lang="es-MX" dirty="0"/>
              <a:t>). Registro del estudiante.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D1D4422-62E2-4026-A6B9-6AC4F268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441" y="1509610"/>
            <a:ext cx="2705100" cy="1619250"/>
          </a:xfrm>
          <a:prstGeom prst="rect">
            <a:avLst/>
          </a:prstGeom>
        </p:spPr>
      </p:pic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D54EC289-7364-42FF-84EE-87A15547DC76}"/>
              </a:ext>
            </a:extLst>
          </p:cNvPr>
          <p:cNvSpPr/>
          <p:nvPr/>
        </p:nvSpPr>
        <p:spPr>
          <a:xfrm rot="20008960">
            <a:off x="4826879" y="2571796"/>
            <a:ext cx="984069" cy="3273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4A0A19D-A013-4041-AE33-66200F8E0F0A}"/>
              </a:ext>
            </a:extLst>
          </p:cNvPr>
          <p:cNvSpPr txBox="1"/>
          <p:nvPr/>
        </p:nvSpPr>
        <p:spPr>
          <a:xfrm>
            <a:off x="4914150" y="3305088"/>
            <a:ext cx="1013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Registrar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C6501A8-7971-48D4-ABB7-AA14EAA88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253" y="4155065"/>
            <a:ext cx="3106792" cy="1954886"/>
          </a:xfrm>
          <a:prstGeom prst="rect">
            <a:avLst/>
          </a:prstGeom>
        </p:spPr>
      </p:pic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C7A03914-15C2-4424-97CA-ED6B59F4EB3C}"/>
              </a:ext>
            </a:extLst>
          </p:cNvPr>
          <p:cNvSpPr/>
          <p:nvPr/>
        </p:nvSpPr>
        <p:spPr>
          <a:xfrm rot="1493876">
            <a:off x="4891618" y="4050885"/>
            <a:ext cx="854592" cy="27863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MX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E1C42F8-AC39-427F-AF5C-9E6CDFDE6715}"/>
              </a:ext>
            </a:extLst>
          </p:cNvPr>
          <p:cNvCxnSpPr/>
          <p:nvPr/>
        </p:nvCxnSpPr>
        <p:spPr>
          <a:xfrm>
            <a:off x="672907" y="767525"/>
            <a:ext cx="795963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0639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D6433E7-25C1-47F8-90B4-D15CC24632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02" y="1530266"/>
            <a:ext cx="3402050" cy="499888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AD1BC02-481B-4A17-8825-BB3605E13872}"/>
              </a:ext>
            </a:extLst>
          </p:cNvPr>
          <p:cNvSpPr txBox="1"/>
          <p:nvPr/>
        </p:nvSpPr>
        <p:spPr>
          <a:xfrm>
            <a:off x="496389" y="328846"/>
            <a:ext cx="2677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3) Registro de estudiantes: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D2A679C-29F5-41BF-9A16-BE35BCEFCB09}"/>
              </a:ext>
            </a:extLst>
          </p:cNvPr>
          <p:cNvSpPr/>
          <p:nvPr/>
        </p:nvSpPr>
        <p:spPr>
          <a:xfrm>
            <a:off x="-102326" y="931434"/>
            <a:ext cx="79552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indent="-357188" defTabSz="179388"/>
            <a:r>
              <a:rPr lang="es-MX" dirty="0"/>
              <a:t>	d) Cancelar: limpia los campos y queda listo para capturar otro dato después de un error</a:t>
            </a: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3A263CD7-F3EF-44FE-B6AD-24C0D3118CDF}"/>
              </a:ext>
            </a:extLst>
          </p:cNvPr>
          <p:cNvSpPr/>
          <p:nvPr/>
        </p:nvSpPr>
        <p:spPr>
          <a:xfrm>
            <a:off x="3875314" y="3881846"/>
            <a:ext cx="984069" cy="4332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3CEECED-D6B4-4CCF-A119-FF45F02C065B}"/>
              </a:ext>
            </a:extLst>
          </p:cNvPr>
          <p:cNvSpPr txBox="1"/>
          <p:nvPr/>
        </p:nvSpPr>
        <p:spPr>
          <a:xfrm>
            <a:off x="3785277" y="3429000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Cancelar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704E0FB-7086-456B-BD89-09F5F92794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092" y="1530350"/>
            <a:ext cx="3547880" cy="4998804"/>
          </a:xfrm>
          <a:prstGeom prst="rect">
            <a:avLst/>
          </a:prstGeom>
        </p:spPr>
      </p:pic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FA9554F-DA2A-4040-AC53-3E5AC2B9D85F}"/>
              </a:ext>
            </a:extLst>
          </p:cNvPr>
          <p:cNvCxnSpPr/>
          <p:nvPr/>
        </p:nvCxnSpPr>
        <p:spPr>
          <a:xfrm>
            <a:off x="672907" y="767525"/>
            <a:ext cx="795963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1427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285</TotalTime>
  <Words>331</Words>
  <Application>Microsoft Office PowerPoint</Application>
  <PresentationFormat>Presentación en pantalla (4:3)</PresentationFormat>
  <Paragraphs>79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BatangChe</vt:lpstr>
      <vt:lpstr>Arial</vt:lpstr>
      <vt:lpstr>Bradley Hand ITC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Paty</cp:lastModifiedBy>
  <cp:revision>40</cp:revision>
  <dcterms:created xsi:type="dcterms:W3CDTF">2019-02-21T05:09:28Z</dcterms:created>
  <dcterms:modified xsi:type="dcterms:W3CDTF">2019-08-12T00:26:34Z</dcterms:modified>
</cp:coreProperties>
</file>